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8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cabularyninja@yahoo.com" initials="v" lastIdx="1" clrIdx="0">
    <p:extLst>
      <p:ext uri="{19B8F6BF-5375-455C-9EA6-DF929625EA0E}">
        <p15:presenceInfo xmlns:p15="http://schemas.microsoft.com/office/powerpoint/2012/main" userId="2fa6320d1b3feb7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00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803"/>
    <p:restoredTop sz="94685"/>
  </p:normalViewPr>
  <p:slideViewPr>
    <p:cSldViewPr snapToGrid="0" snapToObjects="1">
      <p:cViewPr>
        <p:scale>
          <a:sx n="138" d="100"/>
          <a:sy n="138" d="100"/>
        </p:scale>
        <p:origin x="1344" y="-1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50AC7-5F75-5540-A613-91DA69DEB59A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A24CF-DEC8-CC4A-A654-D894121BE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68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705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12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90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06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483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454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605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78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56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87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50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98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artoon character with a mask and a blue letter&#10;&#10;Description automatically generated">
            <a:extLst>
              <a:ext uri="{FF2B5EF4-FFF2-40B4-BE49-F238E27FC236}">
                <a16:creationId xmlns:a16="http://schemas.microsoft.com/office/drawing/2014/main" id="{C7797A8C-BEEE-C568-9865-DA28B837ED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95"/>
          <a:stretch/>
        </p:blipFill>
        <p:spPr>
          <a:xfrm>
            <a:off x="1727072" y="1998133"/>
            <a:ext cx="3403853" cy="41825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5119E8-4B1D-60D8-8EB9-C86DF751EBDF}"/>
              </a:ext>
            </a:extLst>
          </p:cNvPr>
          <p:cNvSpPr txBox="1"/>
          <p:nvPr/>
        </p:nvSpPr>
        <p:spPr>
          <a:xfrm>
            <a:off x="279398" y="5816600"/>
            <a:ext cx="6299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YEAR 4</a:t>
            </a:r>
          </a:p>
          <a:p>
            <a:pPr algn="ctr"/>
            <a:r>
              <a:rPr lang="en-GB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WHOLE YEAR OVERVIEW</a:t>
            </a:r>
          </a:p>
        </p:txBody>
      </p:sp>
    </p:spTree>
    <p:extLst>
      <p:ext uri="{BB962C8B-B14F-4D97-AF65-F5344CB8AC3E}">
        <p14:creationId xmlns:p14="http://schemas.microsoft.com/office/powerpoint/2010/main" val="180158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8593" y="215789"/>
            <a:ext cx="4860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u="sng" dirty="0">
                <a:latin typeface="Gill Sans MT" panose="020B0502020104020203" pitchFamily="34" charset="77"/>
                <a:cs typeface="Phosphate Inline" panose="02000506050000020004" pitchFamily="2" charset="77"/>
              </a:rPr>
              <a:t>YEAR 4 - WHOLE SCHOOL SPELLING  SYSTEM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339051"/>
              </p:ext>
            </p:extLst>
          </p:nvPr>
        </p:nvGraphicFramePr>
        <p:xfrm>
          <a:off x="185718" y="636842"/>
          <a:ext cx="6486568" cy="89013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0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8519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Gill Sans MT" panose="020B0502020104020203" pitchFamily="34" charset="0"/>
                        </a:rPr>
                        <a:t>Weeks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8060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Autumn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Common Words – Words children are expected to spell correctly at all times.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Gill Sans MT" panose="020B0502020104020203" pitchFamily="34" charset="0"/>
                        </a:rPr>
                        <a:t>3. Revision</a:t>
                      </a:r>
                      <a:r>
                        <a:rPr lang="en-US" sz="900" baseline="0" dirty="0">
                          <a:latin typeface="Gill Sans MT" panose="020B0502020104020203" pitchFamily="34" charset="0"/>
                        </a:rPr>
                        <a:t> of suffix </a:t>
                      </a:r>
                      <a:r>
                        <a:rPr lang="en-US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US" sz="900" i="1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ly</a:t>
                      </a:r>
                      <a:r>
                        <a:rPr lang="en-US" sz="900" baseline="0" dirty="0">
                          <a:latin typeface="Gill Sans MT" panose="020B0502020104020203" pitchFamily="34" charset="0"/>
                        </a:rPr>
                        <a:t>.</a:t>
                      </a:r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Gill Sans MT" panose="020B0502020104020203" pitchFamily="34" charset="0"/>
                        </a:rPr>
                        <a:t>4. The /ɪ/ sound spelt y elsewhere than at the end of words.</a:t>
                      </a:r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Gill Sans MT" panose="020B0502020104020203" pitchFamily="34" charset="0"/>
                        </a:rPr>
                        <a:t>5. The /u/ sound spelt </a:t>
                      </a:r>
                      <a:r>
                        <a:rPr lang="en-US" sz="90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ou</a:t>
                      </a:r>
                      <a:r>
                        <a:rPr lang="en-US" sz="900" dirty="0">
                          <a:latin typeface="Gill Sans MT" panose="020B0502020104020203" pitchFamily="34" charset="0"/>
                        </a:rPr>
                        <a:t>.</a:t>
                      </a:r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Gill Sans MT" panose="020B0502020104020203" pitchFamily="34" charset="0"/>
                        </a:rPr>
                        <a:t>6. Suffix </a:t>
                      </a:r>
                      <a:r>
                        <a:rPr lang="en-US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US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ation</a:t>
                      </a:r>
                      <a:r>
                        <a:rPr lang="en-US" sz="900" dirty="0">
                          <a:latin typeface="Gill Sans MT" panose="020B0502020104020203" pitchFamily="34" charset="0"/>
                        </a:rPr>
                        <a:t>. </a:t>
                      </a:r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0151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Autumn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Common Words – Words children are expected to spell correctly at all times.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3. Prefixes and More Prefixes</a:t>
                      </a:r>
                    </a:p>
                    <a:p>
                      <a:pPr algn="ctr"/>
                      <a:r>
                        <a:rPr lang="en-US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in-</a:t>
                      </a:r>
                    </a:p>
                    <a:p>
                      <a:pPr algn="ctr"/>
                      <a:r>
                        <a:rPr lang="en-US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im</a:t>
                      </a:r>
                      <a:r>
                        <a:rPr lang="en-US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</a:p>
                    <a:p>
                      <a:pPr algn="ctr"/>
                      <a:r>
                        <a:rPr lang="en-US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il</a:t>
                      </a:r>
                      <a:r>
                        <a:rPr lang="en-US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4. More Prefixes</a:t>
                      </a:r>
                      <a:endParaRPr lang="en-US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  <a:p>
                      <a:pPr algn="ctr"/>
                      <a:r>
                        <a:rPr lang="en-US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ir</a:t>
                      </a:r>
                      <a:r>
                        <a:rPr lang="en-US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</a:p>
                    <a:p>
                      <a:pPr algn="ctr"/>
                      <a:r>
                        <a:rPr lang="en-US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sub-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5. More Prefixes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dis-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mis</a:t>
                      </a:r>
                      <a:r>
                        <a:rPr lang="en-US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6. Suffix </a:t>
                      </a:r>
                      <a:r>
                        <a:rPr lang="en-US" sz="9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  <a:r>
                        <a:rPr lang="en-US" sz="90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ous</a:t>
                      </a:r>
                      <a:r>
                        <a:rPr lang="en-US" sz="9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.</a:t>
                      </a:r>
                      <a:endParaRPr lang="en-GB" sz="900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2327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Spring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Common Words – Words children are expected to spell correctly at all times.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3. The Suffix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ation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4. The Suffix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ly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5. Words with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endings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sounding like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/</a:t>
                      </a:r>
                      <a:r>
                        <a:rPr lang="en-GB" sz="900" dirty="0" err="1">
                          <a:latin typeface="Gill Sans MT" panose="020B0502020104020203" pitchFamily="34" charset="0"/>
                        </a:rPr>
                        <a:t>ʒə</a:t>
                      </a:r>
                      <a:r>
                        <a:rPr lang="en-GB" sz="900" dirty="0">
                          <a:latin typeface="Gill Sans MT" panose="020B0502020104020203" pitchFamily="34" charset="0"/>
                        </a:rPr>
                        <a:t>/ or /</a:t>
                      </a:r>
                      <a:r>
                        <a:rPr lang="en-GB" sz="900" dirty="0" err="1">
                          <a:latin typeface="Gill Sans MT" panose="020B0502020104020203" pitchFamily="34" charset="0"/>
                        </a:rPr>
                        <a:t>tʃə</a:t>
                      </a:r>
                      <a:r>
                        <a:rPr lang="en-GB" sz="900" dirty="0">
                          <a:latin typeface="Gill Sans MT" panose="020B0502020104020203" pitchFamily="34" charset="0"/>
                        </a:rPr>
                        <a:t>/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-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ure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6. The Suffix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ous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89059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Spring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1. Common Words –colours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 and </a:t>
                      </a:r>
                      <a:r>
                        <a:rPr lang="en-GB" sz="900" dirty="0">
                          <a:latin typeface="Gill Sans MT" panose="020B0502020104020203" pitchFamily="34" charset="0"/>
                        </a:rPr>
                        <a:t>numbers.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3. </a:t>
                      </a: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Endings which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sound like /</a:t>
                      </a:r>
                      <a:r>
                        <a:rPr lang="en-GB" sz="900" i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ʒen</a:t>
                      </a: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/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sion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4. </a:t>
                      </a: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Endings which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sound like /</a:t>
                      </a:r>
                      <a:r>
                        <a:rPr lang="en-GB" sz="900" i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ʃən</a:t>
                      </a: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/,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spelt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tion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, –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sion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, 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ssion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, –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cian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5. Y3 Recap and Review of words </a:t>
                      </a:r>
                      <a:r>
                        <a:rPr lang="en-GB" sz="900" i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and rules.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6. The /ɪ/ sound spelt y elsewhere than at the end of words.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82624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Summer1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Common Words – Words children are expected to spell correctly at all times.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3. Words with the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/k/ sound spelt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</a:t>
                      </a:r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(Greek in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origin)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Words with the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/ʃ/ sound spelt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</a:t>
                      </a:r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(mostly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French in origin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4. Words ending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with the /g/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sound spelt –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gue</a:t>
                      </a:r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and the /k/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sound spelt –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que (French in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origin)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5. Words with the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/s/ sound spelt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</a:t>
                      </a:r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(Latin in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origin)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6. Words with the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</a:t>
                      </a:r>
                      <a:r>
                        <a:rPr lang="en-GB" sz="900" i="1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eɪ</a:t>
                      </a:r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 sound spelt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ei</a:t>
                      </a:r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, </a:t>
                      </a:r>
                      <a:r>
                        <a:rPr lang="en-GB" sz="900" i="1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eigh</a:t>
                      </a:r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, or </a:t>
                      </a:r>
                      <a:r>
                        <a:rPr lang="en-GB" sz="900" i="1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ey</a:t>
                      </a:r>
                      <a:endParaRPr lang="en-GB" sz="900" i="1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9769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Summer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1. Common Words –colours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 and </a:t>
                      </a:r>
                      <a:r>
                        <a:rPr lang="en-GB" sz="900" dirty="0">
                          <a:latin typeface="Gill Sans MT" panose="020B0502020104020203" pitchFamily="34" charset="0"/>
                        </a:rPr>
                        <a:t>numbers.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3. Possessive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apostrophe with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plural words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4. Homophones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and near homophones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5.</a:t>
                      </a:r>
                      <a:r>
                        <a:rPr lang="en-GB" sz="900" i="1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 Homophones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900" i="1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and near homophones</a:t>
                      </a:r>
                      <a:endParaRPr lang="en-GB" sz="900" i="1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6. Statutory word</a:t>
                      </a:r>
                    </a:p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appropriate.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025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2637</TotalTime>
  <Words>553</Words>
  <Application>Microsoft Macintosh PowerPoint</Application>
  <PresentationFormat>A4 Paper (210x297 mm)</PresentationFormat>
  <Paragraphs>127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vocabularyninja@yahoo.com</dc:creator>
  <cp:lastModifiedBy>Andrew Jennings</cp:lastModifiedBy>
  <cp:revision>46</cp:revision>
  <dcterms:created xsi:type="dcterms:W3CDTF">2020-04-07T16:27:58Z</dcterms:created>
  <dcterms:modified xsi:type="dcterms:W3CDTF">2025-04-09T07:43:01Z</dcterms:modified>
</cp:coreProperties>
</file>